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1"/>
    <p:sldMasterId id="2147483892" r:id="rId2"/>
  </p:sldMasterIdLst>
  <p:notesMasterIdLst>
    <p:notesMasterId r:id="rId4"/>
  </p:notesMasterIdLst>
  <p:handoutMasterIdLst>
    <p:handoutMasterId r:id="rId5"/>
  </p:handoutMasterIdLst>
  <p:sldIdLst>
    <p:sldId id="767" r:id="rId3"/>
  </p:sldIdLst>
  <p:sldSz cx="12198350" cy="6858000"/>
  <p:notesSz cx="6794500" cy="9906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2E38"/>
    <a:srgbClr val="C4C4CD"/>
    <a:srgbClr val="747480"/>
    <a:srgbClr val="FFE600"/>
    <a:srgbClr val="808080"/>
    <a:srgbClr val="000000"/>
    <a:srgbClr val="FF9A91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7225B-AE23-4F98-90A3-AF4B17F8064A}" v="2" dt="2023-09-18T14:25:46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392" autoAdjust="0"/>
    <p:restoredTop sz="96215" autoAdjust="0"/>
  </p:normalViewPr>
  <p:slideViewPr>
    <p:cSldViewPr snapToObjects="1" showGuides="1">
      <p:cViewPr varScale="1">
        <p:scale>
          <a:sx n="101" d="100"/>
          <a:sy n="101" d="100"/>
        </p:scale>
        <p:origin x="138" y="312"/>
      </p:cViewPr>
      <p:guideLst>
        <p:guide pos="3842"/>
        <p:guide orient="horz" pos="2160"/>
      </p:guideLst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2" d="100"/>
          <a:sy n="82" d="100"/>
        </p:scale>
        <p:origin x="3852" y="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EYInterstate Light" panose="02000506000000020004" pitchFamily="2" charset="0"/>
              </a:rPr>
              <a:pPr/>
              <a:t>19/09/2023</a:t>
            </a:fld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EYInterstate Light" panose="02000506000000020004" pitchFamily="2" charset="0"/>
              </a:rPr>
              <a:pPr/>
              <a:t>‹#›</a:t>
            </a:fld>
            <a:endParaRPr lang="en-GB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EYInterstate Light" panose="02000506000000020004" pitchFamily="2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19/09/2023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2950"/>
            <a:ext cx="660717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EYInterstate Light" panose="02000506000000020004" pitchFamily="2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170AD9-E6E7-4F1A-B5C9-885B4AD2C36B}" type="slidenum">
              <a:rPr lang="en-GB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6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brandingzone.ey.net/national/bzcontest.nsf/controldocview/BetterQuestions/$file/fullpage.html#firstPage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hyperlink" Target="http://brandingzone.ey.net/national/bzcontest.nsf/controldocview/BetterQuestions/$file/fullpage.html#firstPage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hyperlink" Target="http://brandingzone.ey.net/national/bzcontest.nsf/controldocview/BetterQuestions/$file/fullpage.html#firstPage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hyperlink" Target="http://brandingzone.ey.net/national/bzcontest.nsf/controldocview/BetterQuestions/$file/fullpage.html#firstPage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hyperlink" Target="http://brandingzone.ey.net/national/bzcontest.nsf/controldocview/BetterQuestions/$file/fullpage.html#firstPage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brandingzone.ey.net/national/bzcontest.nsf/controldocview/BetterQuestions/$file/fullpage.html#firstPage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22940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00329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329" y="3046158"/>
            <a:ext cx="4328932" cy="10463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grpSp>
        <p:nvGrpSpPr>
          <p:cNvPr id="8" name="Gruppieren 7"/>
          <p:cNvGrpSpPr/>
          <p:nvPr userDrawn="1"/>
        </p:nvGrpSpPr>
        <p:grpSpPr bwMode="invGray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043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pos="55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columns_with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648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918" y="1137920"/>
            <a:ext cx="5393208" cy="64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99632" y="1137920"/>
            <a:ext cx="5393208" cy="64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10D6D-30BD-4075-B43B-6E2BF2FEC1F8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9" userDrawn="1">
          <p15:clr>
            <a:srgbClr val="FBAE40"/>
          </p15:clr>
        </p15:guide>
        <p15:guide id="2" pos="377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A955-C688-4D17-A718-E12620276EB6}" type="datetime3">
              <a:rPr lang="en-US" smtClean="0"/>
              <a:t>19 September 2023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F1BC30E3-FFE5-4B91-AA19-87A149EBB9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7180" y="0"/>
            <a:ext cx="597117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10" y="2578743"/>
            <a:ext cx="4537959" cy="10557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noProof="0" dirty="0"/>
              <a:t>Chapter Title</a:t>
            </a:r>
          </a:p>
          <a:p>
            <a:pPr lvl="0"/>
            <a:r>
              <a:rPr lang="en-US" noProof="0" dirty="0"/>
              <a:t>EY Interstate Light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710" y="3840384"/>
            <a:ext cx="4537959" cy="10557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edit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0079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8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55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_with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A955-C688-4D17-A718-E12620276EB6}" type="datetime3">
              <a:rPr lang="en-US" smtClean="0"/>
              <a:t>19 September 2023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F1BC30E3-FFE5-4B91-AA19-87A149EBB9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4207757"/>
            <a:ext cx="648000" cy="648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79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deo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5E4DB0-3F0E-4299-A8C0-F6EFC443BC0A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04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over_approved_question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 bwMode="invGray">
          <a:xfrm>
            <a:off x="622940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9705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9897" y="3200329"/>
            <a:ext cx="4020628" cy="64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14191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5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86" name="Gruppieren 85"/>
          <p:cNvGrpSpPr/>
          <p:nvPr userDrawn="1"/>
        </p:nvGrpSpPr>
        <p:grpSpPr bwMode="invGray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27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 userDrawn="1">
          <p15:clr>
            <a:srgbClr val="FBAE40"/>
          </p15:clr>
        </p15:guide>
        <p15:guide id="2" orient="horz" pos="1350" userDrawn="1">
          <p15:clr>
            <a:srgbClr val="FBAE40"/>
          </p15:clr>
        </p15:guide>
        <p15:guide id="3" orient="horz" pos="201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approved_question_tal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7144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2" imgH="353" progId="TCLayout.ActiveDocument.1">
                  <p:embed/>
                </p:oleObj>
              </mc:Choice>
              <mc:Fallback>
                <p:oleObj name="think-cell Folie" r:id="rId4" imgW="352" imgH="353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622940" y="5826612"/>
            <a:ext cx="3878023" cy="570195"/>
            <a:chOff x="498115" y="5951018"/>
            <a:chExt cx="3878023" cy="570195"/>
          </a:xfrm>
          <a:solidFill>
            <a:srgbClr val="FFFFFF"/>
          </a:solidFill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069705" y="2158329"/>
            <a:ext cx="40208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69897" y="3200329"/>
            <a:ext cx="4020628" cy="64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14191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7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7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86" name="Gruppieren 85"/>
          <p:cNvGrpSpPr/>
          <p:nvPr userDrawn="1"/>
        </p:nvGrpSpPr>
        <p:grpSpPr bwMode="white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white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93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 userDrawn="1">
          <p15:clr>
            <a:srgbClr val="FBAE40"/>
          </p15:clr>
        </p15:guide>
        <p15:guide id="2" orient="horz" pos="1350" userDrawn="1">
          <p15:clr>
            <a:srgbClr val="FBAE40"/>
          </p15:clr>
        </p15:guide>
        <p15:guide id="3" orient="horz" pos="20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Cover_approved_question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469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2" imgH="353" progId="TCLayout.ActiveDocument.1">
                  <p:embed/>
                </p:oleObj>
              </mc:Choice>
              <mc:Fallback>
                <p:oleObj name="think-cell Folie" r:id="rId4" imgW="352" imgH="353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 bwMode="invGray">
          <a:xfrm>
            <a:off x="622940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69705" y="2158329"/>
            <a:ext cx="48082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69975" y="3200329"/>
            <a:ext cx="4807950" cy="64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614191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614191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899522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184735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0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6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79" name="Gruppieren 78"/>
          <p:cNvGrpSpPr/>
          <p:nvPr userDrawn="1"/>
        </p:nvGrpSpPr>
        <p:grpSpPr bwMode="invGray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94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 userDrawn="1">
          <p15:clr>
            <a:srgbClr val="FBAE40"/>
          </p15:clr>
        </p15:guide>
        <p15:guide id="2" orient="horz" pos="1350" userDrawn="1">
          <p15:clr>
            <a:srgbClr val="FBAE40"/>
          </p15:clr>
        </p15:guide>
        <p15:guide id="3" orient="horz" pos="20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Cover_with_author_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22940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00329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329" y="3046158"/>
            <a:ext cx="4328932" cy="10463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4865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6153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200" noProof="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6584" y="6019189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6584" y="6216807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3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grpSp>
        <p:nvGrpSpPr>
          <p:cNvPr id="15" name="Gruppieren 14"/>
          <p:cNvGrpSpPr/>
          <p:nvPr userDrawn="1"/>
        </p:nvGrpSpPr>
        <p:grpSpPr bwMode="invGray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513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Final_leg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-1"/>
            <a:ext cx="12198349" cy="6861931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8566" y="292413"/>
            <a:ext cx="3142800" cy="52101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buFontTx/>
              <a:buNone/>
              <a:tabLst/>
              <a:defRPr kumimoji="0" lang="de-DE" sz="11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|  Assurance | Tax | Transactions | Advisory 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Refer to The Branding Zone for the latest boilerplate language.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2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917" y="1137920"/>
            <a:ext cx="4957505" cy="42674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 to go here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Content EY Interstate Light, 16pt, Lorem ipsum dolor, 12pt, </a:t>
            </a:r>
            <a:r>
              <a:rPr lang="en-US" noProof="0" dirty="0" err="1"/>
              <a:t>Utinam</a:t>
            </a:r>
            <a:r>
              <a:rPr lang="en-US" noProof="0" dirty="0"/>
              <a:t> </a:t>
            </a:r>
            <a:r>
              <a:rPr lang="en-US" noProof="0" dirty="0" err="1"/>
              <a:t>nonumy</a:t>
            </a:r>
            <a:r>
              <a:rPr lang="en-US" noProof="0" dirty="0"/>
              <a:t> </a:t>
            </a:r>
            <a:r>
              <a:rPr lang="en-US" noProof="0" dirty="0" err="1"/>
              <a:t>abhorreant</a:t>
            </a:r>
            <a:r>
              <a:rPr lang="en-US" noProof="0" dirty="0"/>
              <a:t> </a:t>
            </a:r>
            <a:r>
              <a:rPr lang="en-US" noProof="0" dirty="0" err="1"/>
              <a:t>sead</a:t>
            </a:r>
            <a:r>
              <a:rPr lang="en-US" noProof="0" dirty="0"/>
              <a:t>. </a:t>
            </a:r>
            <a:r>
              <a:rPr lang="en-US" noProof="0" dirty="0" err="1"/>
              <a:t>Putant</a:t>
            </a:r>
            <a:r>
              <a:rPr lang="en-US" noProof="0" dirty="0"/>
              <a:t> </a:t>
            </a:r>
            <a:r>
              <a:rPr lang="en-US" noProof="0" dirty="0" err="1"/>
              <a:t>probatus</a:t>
            </a:r>
            <a:r>
              <a:rPr lang="en-US" noProof="0" dirty="0"/>
              <a:t> id vis, ad his </a:t>
            </a:r>
            <a:r>
              <a:rPr lang="en-US" noProof="0" dirty="0" err="1"/>
              <a:t>meis</a:t>
            </a:r>
            <a:r>
              <a:rPr lang="en-US" noProof="0" dirty="0"/>
              <a:t> </a:t>
            </a:r>
            <a:r>
              <a:rPr lang="en-US" noProof="0" dirty="0" err="1"/>
              <a:t>habemus</a:t>
            </a:r>
            <a:r>
              <a:rPr lang="en-US" noProof="0" dirty="0"/>
              <a:t> </a:t>
            </a:r>
            <a:r>
              <a:rPr lang="en-US" noProof="0" dirty="0" err="1"/>
              <a:t>repudiare</a:t>
            </a:r>
            <a:r>
              <a:rPr lang="en-US" noProof="0" dirty="0"/>
              <a:t>, has an </a:t>
            </a:r>
            <a:r>
              <a:rPr lang="en-US" noProof="0" dirty="0" err="1"/>
              <a:t>pericula</a:t>
            </a:r>
            <a:r>
              <a:rPr lang="en-US" noProof="0" dirty="0"/>
              <a:t> </a:t>
            </a:r>
            <a:r>
              <a:rPr lang="en-US" noProof="0" dirty="0" err="1"/>
              <a:t>tractatos</a:t>
            </a:r>
            <a:r>
              <a:rPr lang="en-US" noProof="0" dirty="0"/>
              <a:t>. </a:t>
            </a:r>
            <a:r>
              <a:rPr lang="en-US" noProof="0" dirty="0" err="1"/>
              <a:t>Nec</a:t>
            </a:r>
            <a:r>
              <a:rPr lang="en-US" noProof="0" dirty="0"/>
              <a:t> </a:t>
            </a:r>
            <a:r>
              <a:rPr lang="en-US" noProof="0" dirty="0" err="1"/>
              <a:t>debitis</a:t>
            </a:r>
            <a:r>
              <a:rPr lang="en-US" noProof="0" dirty="0"/>
              <a:t> </a:t>
            </a:r>
            <a:r>
              <a:rPr lang="en-US" noProof="0" dirty="0" err="1"/>
              <a:t>dissentias</a:t>
            </a:r>
            <a:r>
              <a:rPr lang="en-US" noProof="0" dirty="0"/>
              <a:t> ad. </a:t>
            </a:r>
            <a:r>
              <a:rPr lang="en-US" noProof="0" dirty="0" err="1"/>
              <a:t>Patrioque</a:t>
            </a:r>
            <a:r>
              <a:rPr lang="en-US" noProof="0" dirty="0"/>
              <a:t> </a:t>
            </a:r>
            <a:r>
              <a:rPr lang="en-US" noProof="0" dirty="0" err="1"/>
              <a:t>voluptatum</a:t>
            </a:r>
            <a:r>
              <a:rPr lang="en-US" noProof="0" dirty="0"/>
              <a:t> </a:t>
            </a:r>
            <a:r>
              <a:rPr lang="en-US" noProof="0" dirty="0" err="1"/>
              <a:t>sed</a:t>
            </a:r>
            <a:r>
              <a:rPr lang="en-US" noProof="0" dirty="0"/>
              <a:t> ex, id </a:t>
            </a:r>
            <a:r>
              <a:rPr lang="en-US" noProof="0" dirty="0" err="1"/>
              <a:t>admodum</a:t>
            </a:r>
            <a:r>
              <a:rPr lang="en-US" noProof="0" dirty="0"/>
              <a:t>.</a:t>
            </a:r>
          </a:p>
          <a:p>
            <a:pPr lvl="0"/>
            <a:endParaRPr lang="en-US" noProof="0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9C240D9-3735-49C9-A196-6B66C851109A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3100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22940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00329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329" y="3046158"/>
            <a:ext cx="4328932" cy="1046323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7" y="440057"/>
            <a:ext cx="188029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94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pos="5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917" y="1137920"/>
            <a:ext cx="4957505" cy="4267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 to go here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Content EY Interstate Light, 16pt, Lorem ipsum dolor, 12pt, </a:t>
            </a:r>
            <a:r>
              <a:rPr lang="en-US" noProof="0" dirty="0" err="1"/>
              <a:t>Utinam</a:t>
            </a:r>
            <a:r>
              <a:rPr lang="en-US" noProof="0" dirty="0"/>
              <a:t> </a:t>
            </a:r>
            <a:r>
              <a:rPr lang="en-US" noProof="0" dirty="0" err="1"/>
              <a:t>nonumy</a:t>
            </a:r>
            <a:r>
              <a:rPr lang="en-US" noProof="0" dirty="0"/>
              <a:t> </a:t>
            </a:r>
            <a:r>
              <a:rPr lang="en-US" noProof="0" dirty="0" err="1"/>
              <a:t>abhorreant</a:t>
            </a:r>
            <a:r>
              <a:rPr lang="en-US" noProof="0" dirty="0"/>
              <a:t> </a:t>
            </a:r>
            <a:r>
              <a:rPr lang="en-US" noProof="0" dirty="0" err="1"/>
              <a:t>sead</a:t>
            </a:r>
            <a:r>
              <a:rPr lang="en-US" noProof="0" dirty="0"/>
              <a:t>. </a:t>
            </a:r>
            <a:r>
              <a:rPr lang="en-US" noProof="0" dirty="0" err="1"/>
              <a:t>Putant</a:t>
            </a:r>
            <a:r>
              <a:rPr lang="en-US" noProof="0" dirty="0"/>
              <a:t> </a:t>
            </a:r>
            <a:r>
              <a:rPr lang="en-US" noProof="0" dirty="0" err="1"/>
              <a:t>probatus</a:t>
            </a:r>
            <a:r>
              <a:rPr lang="en-US" noProof="0" dirty="0"/>
              <a:t> id vis, ad his </a:t>
            </a:r>
            <a:r>
              <a:rPr lang="en-US" noProof="0" dirty="0" err="1"/>
              <a:t>meis</a:t>
            </a:r>
            <a:r>
              <a:rPr lang="en-US" noProof="0" dirty="0"/>
              <a:t> </a:t>
            </a:r>
            <a:r>
              <a:rPr lang="en-US" noProof="0" dirty="0" err="1"/>
              <a:t>habemus</a:t>
            </a:r>
            <a:r>
              <a:rPr lang="en-US" noProof="0" dirty="0"/>
              <a:t> </a:t>
            </a:r>
            <a:r>
              <a:rPr lang="en-US" noProof="0" dirty="0" err="1"/>
              <a:t>repudiare</a:t>
            </a:r>
            <a:r>
              <a:rPr lang="en-US" noProof="0" dirty="0"/>
              <a:t>, has an </a:t>
            </a:r>
            <a:r>
              <a:rPr lang="en-US" noProof="0" dirty="0" err="1"/>
              <a:t>pericula</a:t>
            </a:r>
            <a:r>
              <a:rPr lang="en-US" noProof="0" dirty="0"/>
              <a:t> </a:t>
            </a:r>
            <a:r>
              <a:rPr lang="en-US" noProof="0" dirty="0" err="1"/>
              <a:t>tractatos</a:t>
            </a:r>
            <a:r>
              <a:rPr lang="en-US" noProof="0" dirty="0"/>
              <a:t>. </a:t>
            </a:r>
            <a:r>
              <a:rPr lang="en-US" noProof="0" dirty="0" err="1"/>
              <a:t>Nec</a:t>
            </a:r>
            <a:r>
              <a:rPr lang="en-US" noProof="0" dirty="0"/>
              <a:t> </a:t>
            </a:r>
            <a:r>
              <a:rPr lang="en-US" noProof="0" dirty="0" err="1"/>
              <a:t>debitis</a:t>
            </a:r>
            <a:r>
              <a:rPr lang="en-US" noProof="0" dirty="0"/>
              <a:t> </a:t>
            </a:r>
            <a:r>
              <a:rPr lang="en-US" noProof="0" dirty="0" err="1"/>
              <a:t>dissentias</a:t>
            </a:r>
            <a:r>
              <a:rPr lang="en-US" noProof="0" dirty="0"/>
              <a:t> ad. </a:t>
            </a:r>
            <a:r>
              <a:rPr lang="en-US" noProof="0" dirty="0" err="1"/>
              <a:t>Patrioque</a:t>
            </a:r>
            <a:r>
              <a:rPr lang="en-US" noProof="0" dirty="0"/>
              <a:t> </a:t>
            </a:r>
            <a:r>
              <a:rPr lang="en-US" noProof="0" dirty="0" err="1"/>
              <a:t>voluptatum</a:t>
            </a:r>
            <a:r>
              <a:rPr lang="en-US" noProof="0" dirty="0"/>
              <a:t> </a:t>
            </a:r>
            <a:r>
              <a:rPr lang="en-US" noProof="0" dirty="0" err="1"/>
              <a:t>sed</a:t>
            </a:r>
            <a:r>
              <a:rPr lang="en-US" noProof="0" dirty="0"/>
              <a:t> ex, id </a:t>
            </a:r>
            <a:r>
              <a:rPr lang="en-US" noProof="0" dirty="0" err="1"/>
              <a:t>admodum</a:t>
            </a:r>
            <a:r>
              <a:rPr lang="en-US" noProof="0" dirty="0"/>
              <a:t>.</a:t>
            </a:r>
          </a:p>
          <a:p>
            <a:pPr lvl="0"/>
            <a:endParaRPr lang="en-US" noProof="0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9C240D9-3735-49C9-A196-6B66C851109A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42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19"/>
            <a:ext cx="8238744" cy="4954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5111-4321-4A8B-8136-0060A1CE4C12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3217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0" y="0"/>
            <a:ext cx="3999231" cy="6857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73008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78142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85610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3285F-A85E-48D5-A1E9-9EA175F117DB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9" y="907750"/>
            <a:ext cx="72894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9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7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pos="4976">
          <p15:clr>
            <a:srgbClr val="FBAE40"/>
          </p15:clr>
        </p15:guide>
        <p15:guide id="4" pos="2731">
          <p15:clr>
            <a:srgbClr val="FBAE40"/>
          </p15:clr>
        </p15:guide>
        <p15:guide id="5" pos="26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384460" cy="6857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4954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495490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0BBD3C-0F20-4269-B5A9-643E9AB4A672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612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87">
          <p15:clr>
            <a:srgbClr val="FBAE40"/>
          </p15:clr>
        </p15:guide>
        <p15:guide id="2" pos="3434">
          <p15:clr>
            <a:srgbClr val="FBAE40"/>
          </p15:clr>
        </p15:guide>
        <p15:guide id="3" pos="3593">
          <p15:clr>
            <a:srgbClr val="FBAE40"/>
          </p15:clr>
        </p15:guide>
        <p15:guide id="4" pos="5566">
          <p15:clr>
            <a:srgbClr val="FBAE40"/>
          </p15:clr>
        </p15:guide>
        <p15:guide id="5" pos="53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noProof="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26765"/>
            <a:ext cx="5292000" cy="1800000"/>
          </a:xfrm>
          <a:prstGeom prst="rect">
            <a:avLst/>
          </a:prstGeom>
        </p:spPr>
        <p:txBody>
          <a:bodyPr lIns="0" tIns="46800" rIns="90000" bIns="46800"/>
          <a:lstStyle>
            <a:lvl1pPr marL="356616" indent="-356616">
              <a:spcBef>
                <a:spcPts val="0"/>
              </a:spcBef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632765"/>
            <a:ext cx="5292000" cy="316838"/>
          </a:xfrm>
          <a:prstGeom prst="rect">
            <a:avLst/>
          </a:prstGeom>
        </p:spPr>
        <p:txBody>
          <a:bodyPr lIns="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noProof="0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971442"/>
            <a:ext cx="5292000" cy="316838"/>
          </a:xfrm>
          <a:prstGeom prst="rect">
            <a:avLst/>
          </a:prstGeom>
        </p:spPr>
        <p:txBody>
          <a:bodyPr lIns="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noProof="0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36221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2751" y="2060235"/>
            <a:ext cx="7632848" cy="30255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ctr">
              <a:spcBef>
                <a:spcPts val="0"/>
              </a:spcBef>
              <a:spcAft>
                <a:spcPts val="0"/>
              </a:spcAft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2751" y="5445367"/>
            <a:ext cx="7632848" cy="3168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2751" y="5780617"/>
            <a:ext cx="7632848" cy="31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00" noProof="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939871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y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59F-DADA-431C-A6FD-3B97C6CEA495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7301" y="2469060"/>
            <a:ext cx="9683750" cy="78422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noProof="0" dirty="0"/>
              <a:t>Statement 32pt, EY Interstate Light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3605394"/>
            <a:ext cx="5975350" cy="14112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800"/>
            </a:lvl1pPr>
            <a:lvl2pPr marL="357187" indent="0" algn="ctr">
              <a:buFontTx/>
              <a:buNone/>
              <a:defRPr/>
            </a:lvl2pPr>
            <a:lvl3pPr marL="685800" indent="0" algn="ctr">
              <a:buFontTx/>
              <a:buNone/>
              <a:defRPr/>
            </a:lvl3pPr>
            <a:lvl4pPr marL="973138" indent="0" algn="ctr">
              <a:buFontTx/>
              <a:buNone/>
              <a:defRPr/>
            </a:lvl4pPr>
            <a:lvl5pPr marL="1426464" indent="0" algn="ctr">
              <a:buFontTx/>
              <a:buNone/>
              <a:defRPr/>
            </a:lvl5pPr>
          </a:lstStyle>
          <a:p>
            <a:pPr lvl="0"/>
            <a:r>
              <a:rPr lang="en-US" noProof="0" dirty="0"/>
              <a:t>Description 18pt, </a:t>
            </a:r>
            <a:r>
              <a:rPr lang="en-US" noProof="0" dirty="0" err="1"/>
              <a:t>EYInterstate</a:t>
            </a:r>
            <a:r>
              <a:rPr lang="en-US" noProof="0" dirty="0"/>
              <a:t> Light ipsum dolor sit </a:t>
            </a:r>
            <a:br>
              <a:rPr lang="en-US" noProof="0" dirty="0"/>
            </a:b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quas</a:t>
            </a:r>
            <a:r>
              <a:rPr lang="en-US" noProof="0" dirty="0"/>
              <a:t> </a:t>
            </a:r>
            <a:r>
              <a:rPr lang="en-US" noProof="0" dirty="0" err="1"/>
              <a:t>nostru</a:t>
            </a:r>
            <a:r>
              <a:rPr lang="en-US" noProof="0" dirty="0"/>
              <a:t> </a:t>
            </a:r>
            <a:r>
              <a:rPr lang="en-US" noProof="0" dirty="0" err="1"/>
              <a:t>xgfc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per.</a:t>
            </a:r>
          </a:p>
        </p:txBody>
      </p:sp>
    </p:spTree>
    <p:extLst>
      <p:ext uri="{BB962C8B-B14F-4D97-AF65-F5344CB8AC3E}">
        <p14:creationId xmlns:p14="http://schemas.microsoft.com/office/powerpoint/2010/main" val="288325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_columns_no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918" y="1137919"/>
            <a:ext cx="5387605" cy="4954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>
                <a:solidFill>
                  <a:schemeClr val="bg1"/>
                </a:solidFill>
              </a:defRPr>
            </a:lvl1pPr>
            <a:lvl2pPr>
              <a:defRPr lang="en-US" noProof="0" dirty="0" smtClean="0">
                <a:solidFill>
                  <a:schemeClr val="bg1"/>
                </a:solidFill>
              </a:defRPr>
            </a:lvl2pPr>
            <a:lvl3pPr>
              <a:defRPr lang="en-US" noProof="0" dirty="0" smtClean="0">
                <a:solidFill>
                  <a:schemeClr val="bg1"/>
                </a:solidFill>
              </a:defRPr>
            </a:lvl3pPr>
            <a:lvl4pPr>
              <a:defRPr lang="en-US" noProof="0" dirty="0" smtClean="0">
                <a:solidFill>
                  <a:schemeClr val="bg1"/>
                </a:solidFill>
              </a:defRPr>
            </a:lvl4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0828" y="1137919"/>
            <a:ext cx="5387605" cy="4954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>
                <a:solidFill>
                  <a:schemeClr val="bg1"/>
                </a:solidFill>
              </a:defRPr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>
                <a:solidFill>
                  <a:schemeClr val="bg1"/>
                </a:solidFill>
              </a:defRPr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>
                <a:solidFill>
                  <a:schemeClr val="bg1"/>
                </a:solidFill>
              </a:defRPr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>
                <a:solidFill>
                  <a:schemeClr val="bg1"/>
                </a:solidFill>
              </a:defRPr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BAF-3AE0-44AC-9C71-C47D9E4DFFEC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2350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4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columns_with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648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918" y="1137920"/>
            <a:ext cx="5393208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99632" y="1137920"/>
            <a:ext cx="5393208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10D6D-30BD-4075-B43B-6E2BF2FEC1F8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517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9">
          <p15:clr>
            <a:srgbClr val="FBAE40"/>
          </p15:clr>
        </p15:guide>
        <p15:guide id="2" pos="37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5111-4321-4A8B-8136-0060A1CE4C12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9917" y="1137920"/>
            <a:ext cx="8254800" cy="4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 dirty="0" smtClean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3457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7180" y="0"/>
            <a:ext cx="597117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710" y="2578743"/>
            <a:ext cx="4537959" cy="1055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US" noProof="0" dirty="0"/>
              <a:t>Chapter Title</a:t>
            </a:r>
          </a:p>
          <a:p>
            <a:pPr lvl="0"/>
            <a:r>
              <a:rPr lang="en-US" noProof="0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710" y="3840384"/>
            <a:ext cx="4537959" cy="1055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8A1D8A6-A55E-4F4D-ACDB-F9BB16570E5A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3773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33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pos="55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_with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A72D-CB0C-4AE6-BEB4-2489144EE777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4207757"/>
            <a:ext cx="648000" cy="648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6034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deo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5E4DB0-3F0E-4299-A8C0-F6EFC443BC0A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3793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approved_question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7756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2" imgH="353" progId="TCLayout.ActiveDocument.1">
                  <p:embed/>
                </p:oleObj>
              </mc:Choice>
              <mc:Fallback>
                <p:oleObj name="think-cell Folie" r:id="rId4" imgW="352" imgH="353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 bwMode="invGray">
          <a:xfrm>
            <a:off x="622940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9705" y="2158329"/>
            <a:ext cx="40208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9897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14191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5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6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156" name="Grafik 15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7" y="440057"/>
            <a:ext cx="188029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6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>
          <p15:clr>
            <a:srgbClr val="FBAE40"/>
          </p15:clr>
        </p15:guide>
        <p15:guide id="2" orient="horz" pos="1350">
          <p15:clr>
            <a:srgbClr val="FBAE40"/>
          </p15:clr>
        </p15:guide>
        <p15:guide id="3" orient="horz" pos="201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approved_question_tal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8392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2" imgH="353" progId="TCLayout.ActiveDocument.1">
                  <p:embed/>
                </p:oleObj>
              </mc:Choice>
              <mc:Fallback>
                <p:oleObj name="think-cell Folie" r:id="rId4" imgW="352" imgH="353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622940" y="5826612"/>
            <a:ext cx="3878023" cy="570195"/>
            <a:chOff x="498115" y="5951018"/>
            <a:chExt cx="3878023" cy="570195"/>
          </a:xfrm>
          <a:solidFill>
            <a:srgbClr val="FFFFFF"/>
          </a:solidFill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069705" y="2158329"/>
            <a:ext cx="40208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69897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14191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7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7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88" name="Gruppieren 87"/>
          <p:cNvGrpSpPr/>
          <p:nvPr userDrawn="1"/>
        </p:nvGrpSpPr>
        <p:grpSpPr bwMode="white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white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53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>
          <p15:clr>
            <a:srgbClr val="FBAE40"/>
          </p15:clr>
        </p15:guide>
        <p15:guide id="2" orient="horz" pos="1350">
          <p15:clr>
            <a:srgbClr val="FBAE40"/>
          </p15:clr>
        </p15:guide>
        <p15:guide id="3" orient="horz" pos="201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ver_approved_question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6013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2" imgH="353" progId="TCLayout.ActiveDocument.1">
                  <p:embed/>
                </p:oleObj>
              </mc:Choice>
              <mc:Fallback>
                <p:oleObj name="think-cell Folie" r:id="rId4" imgW="352" imgH="353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 bwMode="invGray">
          <a:xfrm>
            <a:off x="622940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69705" y="2158329"/>
            <a:ext cx="48082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69897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614191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614191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899522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184735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0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6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79" name="Grafik 7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7" y="440057"/>
            <a:ext cx="188029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>
          <p15:clr>
            <a:srgbClr val="FBAE40"/>
          </p15:clr>
        </p15:guide>
        <p15:guide id="2" orient="horz" pos="1350">
          <p15:clr>
            <a:srgbClr val="FBAE40"/>
          </p15:clr>
        </p15:guide>
        <p15:guide id="3" orient="horz" pos="201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ver_with_author_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22940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00329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329" y="3046158"/>
            <a:ext cx="4328932" cy="1046323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4865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6153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200" noProof="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6584" y="6019189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6584" y="6216807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3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7" y="440057"/>
            <a:ext cx="188029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9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Final_leg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566" y="292413"/>
            <a:ext cx="3142800" cy="5209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EY  |  Assurance | Tax | Transactions | Advisory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Refer to The Branding Zone for the latest boilerplate language.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0" y="0"/>
            <a:ext cx="3999231" cy="6857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73008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78142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85610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3285F-A85E-48D5-A1E9-9EA175F117DB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9" y="907750"/>
            <a:ext cx="72894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9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7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pos="4976" userDrawn="1">
          <p15:clr>
            <a:srgbClr val="FBAE40"/>
          </p15:clr>
        </p15:guide>
        <p15:guide id="4" pos="2731" userDrawn="1">
          <p15:clr>
            <a:srgbClr val="FBAE40"/>
          </p15:clr>
        </p15:guide>
        <p15:guide id="5" pos="2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384460" cy="6857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4954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495490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0BBD3C-0F20-4269-B5A9-643E9AB4A672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13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87" userDrawn="1">
          <p15:clr>
            <a:srgbClr val="FBAE40"/>
          </p15:clr>
        </p15:guide>
        <p15:guide id="3" pos="3434" userDrawn="1">
          <p15:clr>
            <a:srgbClr val="FBAE40"/>
          </p15:clr>
        </p15:guide>
        <p15:guide id="4" pos="3593" userDrawn="1">
          <p15:clr>
            <a:srgbClr val="FBAE40"/>
          </p15:clr>
        </p15:guide>
        <p15:guide id="6" pos="5566" userDrawn="1">
          <p15:clr>
            <a:srgbClr val="FBAE40"/>
          </p15:clr>
        </p15:guide>
        <p15:guide id="7" pos="5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noProof="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26765"/>
            <a:ext cx="5292000" cy="1800000"/>
          </a:xfrm>
          <a:prstGeom prst="rect">
            <a:avLst/>
          </a:prstGeom>
        </p:spPr>
        <p:txBody>
          <a:bodyPr lIns="0" tIns="46800" rIns="90000" bIns="46800">
            <a:noAutofit/>
          </a:bodyPr>
          <a:lstStyle>
            <a:lvl1pPr marL="356616" indent="-356616">
              <a:spcBef>
                <a:spcPts val="0"/>
              </a:spcBef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632765"/>
            <a:ext cx="5292000" cy="316838"/>
          </a:xfrm>
          <a:prstGeom prst="rect">
            <a:avLst/>
          </a:prstGeom>
        </p:spPr>
        <p:txBody>
          <a:bodyPr lIns="0" tIns="46800" rIns="90000" bIns="468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noProof="0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971442"/>
            <a:ext cx="5292000" cy="316838"/>
          </a:xfrm>
          <a:prstGeom prst="rect">
            <a:avLst/>
          </a:prstGeom>
        </p:spPr>
        <p:txBody>
          <a:bodyPr lIns="0" tIns="46800" rIns="90000" bIns="468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noProof="0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2751" y="2060235"/>
            <a:ext cx="7632848" cy="30255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ctr">
              <a:spcBef>
                <a:spcPts val="0"/>
              </a:spcBef>
              <a:spcAft>
                <a:spcPts val="0"/>
              </a:spcAft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2751" y="5445367"/>
            <a:ext cx="7632848" cy="3168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2751" y="5780617"/>
            <a:ext cx="7632848" cy="3168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00" noProof="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52122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y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59F-DADA-431C-A6FD-3B97C6CEA495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7301" y="2469060"/>
            <a:ext cx="9683750" cy="7842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noProof="0" dirty="0"/>
              <a:t>Statement 32pt, EY Interstate Light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3605394"/>
            <a:ext cx="5975350" cy="1411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/>
            </a:lvl1pPr>
            <a:lvl2pPr marL="357187" indent="0" algn="ctr">
              <a:buFontTx/>
              <a:buNone/>
              <a:defRPr/>
            </a:lvl2pPr>
            <a:lvl3pPr marL="685800" indent="0" algn="ctr">
              <a:buFontTx/>
              <a:buNone/>
              <a:defRPr/>
            </a:lvl3pPr>
            <a:lvl4pPr marL="973138" indent="0" algn="ctr">
              <a:buFontTx/>
              <a:buNone/>
              <a:defRPr/>
            </a:lvl4pPr>
            <a:lvl5pPr marL="1426464" indent="0" algn="ctr">
              <a:buFontTx/>
              <a:buNone/>
              <a:defRPr/>
            </a:lvl5pPr>
          </a:lstStyle>
          <a:p>
            <a:pPr lvl="0"/>
            <a:r>
              <a:rPr lang="en-US" noProof="0" dirty="0"/>
              <a:t>Description 18pt, </a:t>
            </a:r>
            <a:r>
              <a:rPr lang="en-US" noProof="0" dirty="0" err="1"/>
              <a:t>EYInterstate</a:t>
            </a:r>
            <a:r>
              <a:rPr lang="en-US" noProof="0" dirty="0"/>
              <a:t> Light ipsum dolor sit </a:t>
            </a:r>
            <a:br>
              <a:rPr lang="en-US" noProof="0" dirty="0"/>
            </a:b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quas</a:t>
            </a:r>
            <a:r>
              <a:rPr lang="en-US" noProof="0" dirty="0"/>
              <a:t> </a:t>
            </a:r>
            <a:r>
              <a:rPr lang="en-US" noProof="0" dirty="0" err="1"/>
              <a:t>nostru</a:t>
            </a:r>
            <a:r>
              <a:rPr lang="en-US" noProof="0" dirty="0"/>
              <a:t> </a:t>
            </a:r>
            <a:r>
              <a:rPr lang="en-US" noProof="0" dirty="0" err="1"/>
              <a:t>xgfc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per.</a:t>
            </a:r>
          </a:p>
        </p:txBody>
      </p:sp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_columns_no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918" y="1137919"/>
            <a:ext cx="5387605" cy="4954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0828" y="1137919"/>
            <a:ext cx="5387605" cy="4954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09918" y="885080"/>
            <a:ext cx="5273233" cy="2267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BAF-3AE0-44AC-9C71-C47D9E4DFFEC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4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7"/>
          <p:cNvSpPr>
            <a:spLocks noGrp="1"/>
          </p:cNvSpPr>
          <p:nvPr>
            <p:ph type="body" idx="1"/>
          </p:nvPr>
        </p:nvSpPr>
        <p:spPr>
          <a:xfrm>
            <a:off x="608400" y="1137600"/>
            <a:ext cx="1098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marL="511175" lvl="2" indent="-233363"/>
            <a:r>
              <a:rPr lang="en-US" noProof="0" dirty="0"/>
              <a:t>Third level</a:t>
            </a:r>
          </a:p>
          <a:p>
            <a:pPr marL="746125" lvl="3" indent="-231775"/>
            <a:r>
              <a:rPr lang="en-US" noProof="0" dirty="0"/>
              <a:t>Fourth level</a:t>
            </a:r>
          </a:p>
          <a:p>
            <a:pPr marL="944563" lvl="4" indent="-201613">
              <a:buClr>
                <a:srgbClr val="FFE600"/>
              </a:buClr>
            </a:pPr>
            <a:r>
              <a:rPr lang="en-US" noProof="0" dirty="0"/>
              <a:t>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ct val="100000"/>
              </a:lnSpc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42CAA955-C688-4D17-A718-E12620276EB6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ct val="100000"/>
              </a:lnSpc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ct val="100000"/>
              </a:lnSpc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871" r:id="rId2"/>
    <p:sldLayoutId id="2147483828" r:id="rId3"/>
    <p:sldLayoutId id="2147483873" r:id="rId4"/>
    <p:sldLayoutId id="2147483872" r:id="rId5"/>
    <p:sldLayoutId id="2147483921" r:id="rId6"/>
    <p:sldLayoutId id="2147483923" r:id="rId7"/>
    <p:sldLayoutId id="2147483834" r:id="rId8"/>
    <p:sldLayoutId id="2147483832" r:id="rId9"/>
    <p:sldLayoutId id="2147483833" r:id="rId10"/>
    <p:sldLayoutId id="2147484000" r:id="rId11"/>
    <p:sldLayoutId id="2147483840" r:id="rId12"/>
    <p:sldLayoutId id="2147484001" r:id="rId13"/>
    <p:sldLayoutId id="2147483874" r:id="rId14"/>
    <p:sldLayoutId id="2147483948" r:id="rId15"/>
    <p:sldLayoutId id="2147483979" r:id="rId16"/>
    <p:sldLayoutId id="2147483949" r:id="rId17"/>
    <p:sldLayoutId id="2147483947" r:id="rId18"/>
    <p:sldLayoutId id="2147483926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71463" marR="0" indent="-2714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None/>
        <a:tabLst/>
        <a:defRPr kumimoji="0" lang="de-DE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1pPr>
      <a:lvl2pPr marL="271463" marR="0" indent="-2714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2pPr>
      <a:lvl3pPr marL="563562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8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3pPr>
      <a:lvl4pPr marL="80010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4pPr>
      <a:lvl5pPr marL="944563" indent="-2016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400" b="0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" userDrawn="1">
          <p15:clr>
            <a:srgbClr val="F26B43"/>
          </p15:clr>
        </p15:guide>
        <p15:guide id="4" pos="7301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608400" y="1137600"/>
            <a:ext cx="10981938" cy="4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914400" rtl="0" eaLnBrk="1" latinLnBrk="0" hangingPunct="1">
              <a:lnSpc>
                <a:spcPct val="100000"/>
              </a:lnSpc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F689614-5369-440F-8EAB-15876908D66D}" type="datetime3">
              <a:rPr lang="en-US" noProof="0" smtClean="0"/>
              <a:t>19 September 2023</a:t>
            </a:fld>
            <a:endParaRPr lang="en-US" noProof="0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914400" rtl="0" eaLnBrk="1" latinLnBrk="0" hangingPunct="1">
              <a:lnSpc>
                <a:spcPct val="100000"/>
              </a:lnSpc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914400" rtl="0" eaLnBrk="1" latinLnBrk="0" hangingPunct="1">
              <a:lnSpc>
                <a:spcPct val="100000"/>
              </a:lnSpc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50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4005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None/>
        <a:tabLst/>
        <a:defRPr kumimoji="0" lang="de-DE" sz="20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1pPr>
      <a:lvl2pPr marL="271463" marR="0" indent="-2714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20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2pPr>
      <a:lvl3pPr marL="511175" marR="0" indent="-2333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8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3pPr>
      <a:lvl4pPr marL="746125" marR="0" indent="-2317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6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4pPr>
      <a:lvl5pPr marL="944563" marR="0" indent="-20161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4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301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orient="horz" pos="187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6568" y="294200"/>
            <a:ext cx="5616624" cy="590880"/>
          </a:xfrm>
        </p:spPr>
        <p:txBody>
          <a:bodyPr/>
          <a:lstStyle/>
          <a:p>
            <a:r>
              <a:rPr lang="en-US" sz="3400" kern="100" spc="-20" dirty="0">
                <a:solidFill>
                  <a:srgbClr val="FFFFFF"/>
                </a:solidFill>
                <a:latin typeface="+mj-lt"/>
              </a:rPr>
              <a:t>Career </a:t>
            </a:r>
            <a:r>
              <a:rPr lang="en-US" sz="3400" kern="100" spc="-20" dirty="0" err="1">
                <a:solidFill>
                  <a:srgbClr val="FFFFFF"/>
                </a:solidFill>
                <a:latin typeface="+mj-lt"/>
              </a:rPr>
              <a:t>Ahoi</a:t>
            </a:r>
            <a:r>
              <a:rPr lang="en-US" sz="3400" kern="100" spc="-20" dirty="0">
                <a:solidFill>
                  <a:srgbClr val="FFFFFF"/>
                </a:solidFill>
                <a:latin typeface="+mj-lt"/>
              </a:rPr>
              <a:t> @ EY</a:t>
            </a:r>
            <a:endParaRPr lang="de-DE"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477DEE-A89C-4AE2-8E4C-B23FF28BF871}"/>
              </a:ext>
            </a:extLst>
          </p:cNvPr>
          <p:cNvSpPr/>
          <p:nvPr/>
        </p:nvSpPr>
        <p:spPr>
          <a:xfrm>
            <a:off x="552063" y="1124744"/>
            <a:ext cx="5331088" cy="481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kern="0" dirty="0">
                <a:solidFill>
                  <a:schemeClr val="bg1"/>
                </a:solidFill>
              </a:rPr>
              <a:t>Du bist im Bachelor- oder Masterstudium und interessierst dich für die vielfältigen Bereiche in der Assurance? Dann bist du bei Career Ahoi genau richtig. Auf einem </a:t>
            </a:r>
            <a:r>
              <a:rPr lang="de-DE" sz="1600" b="1" u="sng" kern="0" dirty="0">
                <a:solidFill>
                  <a:schemeClr val="bg1"/>
                </a:solidFill>
              </a:rPr>
              <a:t>Hausboot</a:t>
            </a:r>
            <a:r>
              <a:rPr lang="de-DE" sz="1600" kern="0" dirty="0">
                <a:solidFill>
                  <a:schemeClr val="bg1"/>
                </a:solidFill>
              </a:rPr>
              <a:t> in </a:t>
            </a:r>
            <a:r>
              <a:rPr lang="de-DE" sz="1600" b="1" u="sng" kern="0" dirty="0">
                <a:solidFill>
                  <a:schemeClr val="bg1"/>
                </a:solidFill>
              </a:rPr>
              <a:t>Düsseldorf</a:t>
            </a:r>
            <a:r>
              <a:rPr lang="de-DE" sz="1600" kern="0" dirty="0">
                <a:solidFill>
                  <a:schemeClr val="bg1"/>
                </a:solidFill>
              </a:rPr>
              <a:t> erhältst du nicht nur spannende </a:t>
            </a:r>
            <a:r>
              <a:rPr lang="de-DE" sz="1600" kern="0" dirty="0" err="1">
                <a:solidFill>
                  <a:schemeClr val="bg1"/>
                </a:solidFill>
              </a:rPr>
              <a:t>Insights</a:t>
            </a:r>
            <a:r>
              <a:rPr lang="de-DE" sz="1600" kern="0" dirty="0">
                <a:solidFill>
                  <a:schemeClr val="bg1"/>
                </a:solidFill>
              </a:rPr>
              <a:t>, sondern kannst auch in entspannter Atmosphäre dein Netzwerk erweitern! </a:t>
            </a:r>
          </a:p>
          <a:p>
            <a:endParaRPr lang="de-DE" sz="1600" u="sng" kern="0" dirty="0">
              <a:solidFill>
                <a:schemeClr val="bg1"/>
              </a:solidFill>
            </a:endParaRPr>
          </a:p>
          <a:p>
            <a:pPr marL="219075" indent="-219075" defTabSz="685434">
              <a:spcBef>
                <a:spcPct val="20000"/>
              </a:spcBef>
              <a:buClr>
                <a:srgbClr val="FFE600"/>
              </a:buClr>
              <a:buSzPct val="80000"/>
              <a:buFont typeface="Arial" pitchFamily="34" charset="0"/>
              <a:buChar char="►"/>
            </a:pPr>
            <a:r>
              <a:rPr lang="de-DE" sz="1600" kern="0" dirty="0">
                <a:solidFill>
                  <a:schemeClr val="bg1"/>
                </a:solidFill>
              </a:rPr>
              <a:t>Zeitraum: 09.-10. November 2023</a:t>
            </a:r>
          </a:p>
          <a:p>
            <a:pPr marL="219075" indent="-219075" defTabSz="685434">
              <a:spcBef>
                <a:spcPct val="20000"/>
              </a:spcBef>
              <a:buClr>
                <a:srgbClr val="FFE600"/>
              </a:buClr>
              <a:buSzPct val="80000"/>
              <a:buFont typeface="Arial" pitchFamily="34" charset="0"/>
              <a:buChar char="►"/>
            </a:pPr>
            <a:r>
              <a:rPr lang="de-DE" sz="1600" kern="0">
                <a:solidFill>
                  <a:schemeClr val="bg1"/>
                </a:solidFill>
              </a:rPr>
              <a:t>Erfahre, </a:t>
            </a:r>
            <a:r>
              <a:rPr lang="de-DE" sz="1600" kern="0" dirty="0">
                <a:solidFill>
                  <a:schemeClr val="bg1"/>
                </a:solidFill>
              </a:rPr>
              <a:t>was wir unter Assurance verstehen und was alles dazu gehört.</a:t>
            </a:r>
          </a:p>
          <a:p>
            <a:pPr marL="219075" indent="-219075" defTabSz="685434">
              <a:spcBef>
                <a:spcPct val="20000"/>
              </a:spcBef>
              <a:buClr>
                <a:srgbClr val="FFE600"/>
              </a:buClr>
              <a:buSzPct val="80000"/>
              <a:buFont typeface="Arial" pitchFamily="34" charset="0"/>
              <a:buChar char="►"/>
            </a:pPr>
            <a:r>
              <a:rPr lang="de-DE" sz="1600" kern="0" dirty="0">
                <a:solidFill>
                  <a:schemeClr val="bg1"/>
                </a:solidFill>
              </a:rPr>
              <a:t>Schwerpunkte: Wirtschaftsprüfung, Accounting-Beratung, Climate Change and </a:t>
            </a:r>
            <a:r>
              <a:rPr lang="de-DE" sz="1600" kern="0" dirty="0" err="1">
                <a:solidFill>
                  <a:schemeClr val="bg1"/>
                </a:solidFill>
              </a:rPr>
              <a:t>Sustainability</a:t>
            </a:r>
            <a:r>
              <a:rPr lang="de-DE" sz="1600" kern="0" dirty="0">
                <a:solidFill>
                  <a:schemeClr val="bg1"/>
                </a:solidFill>
              </a:rPr>
              <a:t> Services, </a:t>
            </a:r>
            <a:r>
              <a:rPr lang="de-DE" sz="1600" kern="0" dirty="0" err="1">
                <a:solidFill>
                  <a:schemeClr val="bg1"/>
                </a:solidFill>
              </a:rPr>
              <a:t>Forensic</a:t>
            </a:r>
            <a:r>
              <a:rPr lang="de-DE" sz="1600" kern="0" dirty="0">
                <a:solidFill>
                  <a:schemeClr val="bg1"/>
                </a:solidFill>
              </a:rPr>
              <a:t> and Integrity Services sowie die Financial Services</a:t>
            </a:r>
          </a:p>
          <a:p>
            <a:pPr defTabSz="685434">
              <a:spcBef>
                <a:spcPct val="20000"/>
              </a:spcBef>
              <a:buClr>
                <a:srgbClr val="FFE600"/>
              </a:buClr>
              <a:buSzPct val="80000"/>
            </a:pPr>
            <a:endParaRPr lang="de-DE" sz="1600" kern="0" dirty="0">
              <a:solidFill>
                <a:schemeClr val="bg1"/>
              </a:solidFill>
            </a:endParaRPr>
          </a:p>
          <a:p>
            <a:pPr defTabSz="685434">
              <a:spcBef>
                <a:spcPct val="20000"/>
              </a:spcBef>
              <a:buClr>
                <a:srgbClr val="FFE600"/>
              </a:buClr>
              <a:buSzPct val="80000"/>
            </a:pPr>
            <a:r>
              <a:rPr lang="de-DE" sz="1600" kern="0" dirty="0">
                <a:solidFill>
                  <a:schemeClr val="bg1"/>
                </a:solidFill>
              </a:rPr>
              <a:t>Bewirb dich </a:t>
            </a:r>
            <a:r>
              <a:rPr lang="de-DE" sz="1600" u="sng" kern="0" dirty="0">
                <a:solidFill>
                  <a:schemeClr val="bg1"/>
                </a:solidFill>
              </a:rPr>
              <a:t>bis zum 26.10.</a:t>
            </a:r>
            <a:r>
              <a:rPr lang="de-DE" sz="1600" kern="0" dirty="0">
                <a:solidFill>
                  <a:schemeClr val="bg1"/>
                </a:solidFill>
              </a:rPr>
              <a:t>, um dabei zu sein: www.de.ey.com/karriere/careerahoi</a:t>
            </a:r>
            <a:endParaRPr lang="de-DE" sz="1600" dirty="0"/>
          </a:p>
          <a:p>
            <a:pPr defTabSz="685434">
              <a:spcBef>
                <a:spcPct val="20000"/>
              </a:spcBef>
              <a:buClr>
                <a:srgbClr val="FFE600"/>
              </a:buClr>
              <a:buSzPct val="80000"/>
            </a:pPr>
            <a:r>
              <a:rPr lang="de-DE" sz="1600" dirty="0"/>
              <a:t>– Training und Event für EY - Deutschland</a:t>
            </a:r>
            <a:endParaRPr lang="de-DE" sz="1600" kern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59CAC21-EA4F-40F2-9442-7C8570030482}"/>
              </a:ext>
            </a:extLst>
          </p:cNvPr>
          <p:cNvGrpSpPr>
            <a:grpSpLocks noChangeAspect="1"/>
          </p:cNvGrpSpPr>
          <p:nvPr/>
        </p:nvGrpSpPr>
        <p:grpSpPr bwMode="invGray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1D9F270-C451-4E5A-9F6B-12D0D36CF19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EDFC7CA-4FB4-4519-A5AB-B9D24052ED6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65E14B6-C7A0-4145-832C-2701DC9515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A2036E9-FFDA-1DE9-0EF0-E6837A958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15" y="5627632"/>
            <a:ext cx="855558" cy="8555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90D7004-C3B6-227F-D5E4-C744E808C2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17101"/>
          <a:stretch/>
        </p:blipFill>
        <p:spPr>
          <a:xfrm>
            <a:off x="6003913" y="0"/>
            <a:ext cx="619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78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cEcnfNSouTSeX4MLDx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yQPOVuRPO_35GPVkMP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fs8RPhQxecPYVHRzD3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iNm8YnSbG6XrVrL4En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yCt5VRQkSqUyfQ1gK4yg"/>
</p:tagLst>
</file>

<file path=ppt/theme/theme1.xml><?xml version="1.0" encoding="utf-8"?>
<a:theme xmlns:a="http://schemas.openxmlformats.org/drawingml/2006/main" name="EY dark background">
  <a:themeElements>
    <a:clrScheme name="Benutzerdefiniert 8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GSA_Pursuits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A"/>
        </a:solidFill>
        <a:ln w="12700" cap="sq" cmpd="sng" algn="ctr">
          <a:noFill/>
          <a:prstDash val="solid"/>
          <a:miter lim="800000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2E2E38"/>
            </a:solidFill>
            <a:effectLst/>
            <a:uLnTx/>
            <a:uFillTx/>
          </a:defRPr>
        </a:defPPr>
      </a:lstStyle>
    </a:spDef>
    <a:lnDef>
      <a:spPr>
        <a:noFill/>
        <a:ln w="12700" cap="sq" cmpd="sng" algn="ctr">
          <a:solidFill>
            <a:srgbClr val="D2D2DA"/>
          </a:solidFill>
          <a:prstDash val="solid"/>
          <a:miter lim="800000"/>
          <a:tailEnd type="none"/>
        </a:ln>
        <a:effectLst/>
      </a:spPr>
      <a:bodyPr/>
      <a:lstStyle/>
    </a:lnDef>
    <a:txDef>
      <a:spPr>
        <a:noFill/>
        <a:ln w="12700" cap="sq">
          <a:noFill/>
          <a:miter lim="800000"/>
        </a:ln>
      </a:spPr>
      <a:bodyPr wrap="square" lIns="61200" tIns="36576" rIns="0" bIns="0" rtlCol="0">
        <a:noAutofit/>
      </a:bodyPr>
      <a:lstStyle>
        <a:defPPr marL="219075" marR="0" indent="-219075" defTabSz="685434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FFE600"/>
          </a:buClr>
          <a:buSzPct val="80000"/>
          <a:buFont typeface="Arial" pitchFamily="34" charset="0"/>
          <a:buChar char="►"/>
          <a:tabLst/>
          <a:defRPr kumimoji="0" sz="1400" b="0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DE_presentation_16x9_2019.pptx" id="{498DFC7E-2F02-4EC1-809D-1FC35964144A}" vid="{61C89142-1D04-4713-9D4A-29A35BAFA165}"/>
    </a:ext>
  </a:extLst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A"/>
        </a:solidFill>
        <a:ln w="12700" cap="sq" cmpd="sng" algn="ctr">
          <a:noFill/>
          <a:prstDash val="solid"/>
          <a:miter lim="800000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2E2E38"/>
            </a:solidFill>
            <a:effectLst/>
            <a:uLnTx/>
            <a:uFillTx/>
          </a:defRPr>
        </a:defPPr>
      </a:lstStyle>
    </a:spDef>
    <a:lnDef>
      <a:spPr>
        <a:noFill/>
        <a:ln w="12700" cap="sq" cmpd="sng" algn="ctr">
          <a:solidFill>
            <a:srgbClr val="D2D2DA"/>
          </a:solidFill>
          <a:prstDash val="solid"/>
          <a:miter lim="800000"/>
          <a:tailEnd type="none"/>
        </a:ln>
        <a:effectLst/>
      </a:spPr>
      <a:bodyPr/>
      <a:lstStyle/>
    </a:lnDef>
    <a:txDef>
      <a:spPr>
        <a:noFill/>
        <a:ln w="12700" cap="sq">
          <a:noFill/>
          <a:miter lim="800000"/>
        </a:ln>
      </a:spPr>
      <a:bodyPr wrap="square" lIns="61200" tIns="36576" rIns="0" bIns="0" rtlCol="0">
        <a:noAutofit/>
      </a:bodyPr>
      <a:lstStyle>
        <a:defPPr marL="219075" marR="0" indent="-219075" defTabSz="685434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FFE600"/>
          </a:buClr>
          <a:buSzPct val="80000"/>
          <a:buFont typeface="Arial" pitchFamily="34" charset="0"/>
          <a:buChar char="►"/>
          <a:tabLst/>
          <a:defRPr kumimoji="0" sz="1400" b="0" i="0" u="none" strike="noStrike" kern="0" cap="none" spc="0" normalizeH="0" baseline="0" noProof="0" dirty="0" err="1" smtClean="0">
            <a:ln>
              <a:noFill/>
            </a:ln>
            <a:solidFill>
              <a:schemeClr val="bg1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DE_presentation_16x9_2019.pptx" id="{498DFC7E-2F02-4EC1-809D-1FC35964144A}" vid="{AAFA28B3-465D-43C3-8BB7-A816AFE152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2452793</vt:lpwstr>
  </property>
  <property fmtid="{D5CDD505-2E9C-101B-9397-08002B2CF9AE}" pid="4" name="OptimizationTime">
    <vt:lpwstr>20230919_1346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EY_DE_presentation_16x9_2019</Template>
  <TotalTime>0</TotalTime>
  <Words>124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EYInterstate</vt:lpstr>
      <vt:lpstr>EYInterstate Light</vt:lpstr>
      <vt:lpstr>Georgia</vt:lpstr>
      <vt:lpstr>EY dark background</vt:lpstr>
      <vt:lpstr>EY light background</vt:lpstr>
      <vt:lpstr>think-cell Folie</vt:lpstr>
      <vt:lpstr>Career Ahoi @ EY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2019-11-04T11:57:59Z</dcterms:created>
  <dcterms:modified xsi:type="dcterms:W3CDTF">2023-09-19T11:46:32Z</dcterms:modified>
  <cp:contentStatus/>
</cp:coreProperties>
</file>